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13" r:id="rId2"/>
    <p:sldId id="343" r:id="rId3"/>
    <p:sldId id="290" r:id="rId4"/>
    <p:sldId id="291" r:id="rId5"/>
    <p:sldId id="299" r:id="rId6"/>
    <p:sldId id="356" r:id="rId7"/>
    <p:sldId id="296" r:id="rId8"/>
    <p:sldId id="300" r:id="rId9"/>
    <p:sldId id="292" r:id="rId10"/>
    <p:sldId id="295" r:id="rId11"/>
    <p:sldId id="294" r:id="rId12"/>
    <p:sldId id="293" r:id="rId13"/>
    <p:sldId id="303" r:id="rId14"/>
    <p:sldId id="257" r:id="rId15"/>
    <p:sldId id="270" r:id="rId16"/>
    <p:sldId id="263" r:id="rId17"/>
    <p:sldId id="350" r:id="rId18"/>
    <p:sldId id="351" r:id="rId19"/>
    <p:sldId id="352" r:id="rId20"/>
    <p:sldId id="353" r:id="rId21"/>
    <p:sldId id="380" r:id="rId22"/>
    <p:sldId id="341" r:id="rId23"/>
    <p:sldId id="269" r:id="rId24"/>
    <p:sldId id="346" r:id="rId25"/>
    <p:sldId id="347" r:id="rId26"/>
    <p:sldId id="305" r:id="rId27"/>
    <p:sldId id="364" r:id="rId28"/>
    <p:sldId id="272" r:id="rId29"/>
    <p:sldId id="275" r:id="rId30"/>
    <p:sldId id="331" r:id="rId31"/>
    <p:sldId id="278" r:id="rId32"/>
    <p:sldId id="307" r:id="rId33"/>
    <p:sldId id="360" r:id="rId34"/>
    <p:sldId id="359" r:id="rId35"/>
    <p:sldId id="357" r:id="rId36"/>
    <p:sldId id="383" r:id="rId37"/>
    <p:sldId id="361" r:id="rId38"/>
    <p:sldId id="358" r:id="rId39"/>
    <p:sldId id="382" r:id="rId40"/>
    <p:sldId id="355" r:id="rId41"/>
    <p:sldId id="363" r:id="rId42"/>
    <p:sldId id="267" r:id="rId43"/>
    <p:sldId id="342" r:id="rId44"/>
    <p:sldId id="258" r:id="rId45"/>
    <p:sldId id="259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5" r:id="rId80"/>
    <p:sldId id="376" r:id="rId81"/>
    <p:sldId id="377" r:id="rId82"/>
    <p:sldId id="378" r:id="rId83"/>
    <p:sldId id="379" r:id="rId84"/>
    <p:sldId id="381" r:id="rId8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99"/>
    <a:srgbClr val="990099"/>
    <a:srgbClr val="006666"/>
    <a:srgbClr val="A02A92"/>
    <a:srgbClr val="CC3399"/>
    <a:srgbClr val="FF33CC"/>
    <a:srgbClr val="00CC99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28D1-DB98-4924-8553-670FDD25BDB2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7C14-E1BE-4DDD-8E94-666AB72132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3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7C14-E1BE-4DDD-8E94-666AB721320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05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94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1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98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6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0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78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9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89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3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0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53D3-D317-46F0-B7AB-DF1440BAFBCB}" type="datetimeFigureOut">
              <a:rPr lang="pt-PT" smtClean="0"/>
              <a:t>22/06/2016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DF97-BD7B-43C2-A1AB-974CE5035E08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1037084" cy="6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slide" Target="slide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7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slide" Target="slide71.xml"/><Relationship Id="rId4" Type="http://schemas.openxmlformats.org/officeDocument/2006/relationships/slide" Target="slide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8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slide" Target="slide8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6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4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3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5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4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7127"/>
            <a:ext cx="6192688" cy="1470025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Os Doutores Palhaços </a:t>
            </a:r>
            <a:b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chegam ao Hospital</a:t>
            </a:r>
            <a:b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5164409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 vires alguém com uma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hemorragia externa...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326032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60320" y="429309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116304" y="334828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PODES AJUDAR SE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FOR TEU AMIGO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174147" y="43563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NÃO PODES TOCAR NA PESSOA SEM LUVAS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74147" y="546671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DEVES SEGUIR CAMINHO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713" y="3270222"/>
            <a:ext cx="1787434" cy="26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34989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Num dia de Verão entre as 11h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as 16h horas devo...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44791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29309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140224" y="345048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EVITAR APANHAR SOL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131840" y="43563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EVITAR COMER ALIMENTOS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MUITO PESADOS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31840" y="53732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BEBER REFRIGERANTES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 GELO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15" y="3383832"/>
            <a:ext cx="1759678" cy="26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34989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É muito importante ter açúcar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numa mala de primeiros socorros</a:t>
            </a: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292668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BENURON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392637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ALEGRIA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20" y="3342561"/>
            <a:ext cx="1691128" cy="25347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4240" y="3442587"/>
            <a:ext cx="3168352" cy="720080"/>
            <a:chOff x="3284240" y="3442587"/>
            <a:chExt cx="3168352" cy="720080"/>
          </a:xfrm>
        </p:grpSpPr>
        <p:sp>
          <p:nvSpPr>
            <p:cNvPr id="11" name="Rounded Rectangle 10">
              <a:hlinkClick r:id="rId4" action="ppaction://hlinksldjump"/>
            </p:cNvPr>
            <p:cNvSpPr/>
            <p:nvPr/>
          </p:nvSpPr>
          <p:spPr>
            <a:xfrm>
              <a:off x="3284240" y="3442587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3" name="TextBox 12">
              <a:hlinkClick r:id="rId4" action="ppaction://hlinksldjump"/>
            </p:cNvPr>
            <p:cNvSpPr txBox="1"/>
            <p:nvPr/>
          </p:nvSpPr>
          <p:spPr>
            <a:xfrm>
              <a:off x="3419872" y="357301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VERDADEIRO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240" y="4479152"/>
            <a:ext cx="3303984" cy="720080"/>
            <a:chOff x="3284240" y="4479152"/>
            <a:chExt cx="3303984" cy="720080"/>
          </a:xfrm>
        </p:grpSpPr>
        <p:sp>
          <p:nvSpPr>
            <p:cNvPr id="12" name="Rounded Rectangle 11">
              <a:hlinkClick r:id="rId5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4355976" y="460871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7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UNIDADE DE</a:t>
            </a:r>
            <a:b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CARDIOLOGIA</a:t>
            </a: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502" y="4293096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stress está associado 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que tipo de doença?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1572" y="4437112"/>
            <a:ext cx="3456384" cy="720080"/>
            <a:chOff x="3153188" y="3889501"/>
            <a:chExt cx="3456384" cy="720080"/>
          </a:xfrm>
        </p:grpSpPr>
        <p:sp>
          <p:nvSpPr>
            <p:cNvPr id="15" name="Rounded Rectangle 14">
              <a:hlinkClick r:id="rId3" action="ppaction://hlinksldjump"/>
            </p:cNvPr>
            <p:cNvSpPr/>
            <p:nvPr/>
          </p:nvSpPr>
          <p:spPr>
            <a:xfrm>
              <a:off x="3284240" y="3889501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3153188" y="4080264"/>
              <a:ext cx="3456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CARDIOVASCULAR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6" y="3324695"/>
            <a:ext cx="1943262" cy="29126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05588" y="3284984"/>
            <a:ext cx="3168352" cy="720080"/>
            <a:chOff x="3284240" y="2852936"/>
            <a:chExt cx="3168352" cy="720080"/>
          </a:xfrm>
        </p:grpSpPr>
        <p:sp>
          <p:nvSpPr>
            <p:cNvPr id="2" name="Rounded Rectangle 1">
              <a:hlinkClick r:id="rId5" action="ppaction://hlinksldjump"/>
            </p:cNvPr>
            <p:cNvSpPr/>
            <p:nvPr/>
          </p:nvSpPr>
          <p:spPr>
            <a:xfrm>
              <a:off x="3284240" y="2852936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" name="TextBox 4">
              <a:hlinkClick r:id="rId5" action="ppaction://hlinksldjump"/>
            </p:cNvPr>
            <p:cNvSpPr txBox="1"/>
            <p:nvPr/>
          </p:nvSpPr>
          <p:spPr>
            <a:xfrm>
              <a:off x="3388060" y="3020099"/>
              <a:ext cx="2960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FALTA DE PACIÊNCIA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3848" y="5589240"/>
            <a:ext cx="3456384" cy="720080"/>
            <a:chOff x="3182500" y="4941168"/>
            <a:chExt cx="3456384" cy="720080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3284240" y="4941168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3182500" y="5131931"/>
              <a:ext cx="3456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RESPIRATÓRIA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4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34989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Gargalhar pode evitar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doença cardiovascular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(doença do coração).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442587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923928" y="357179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VERDADEIRO</a:t>
            </a:r>
            <a:endParaRPr lang="pt-P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4240" y="4479152"/>
            <a:ext cx="3303984" cy="720080"/>
            <a:chOff x="3284240" y="4479152"/>
            <a:chExt cx="3303984" cy="720080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hlinkClick r:id="rId4" action="ppaction://hlinksldjump"/>
            </p:cNvPr>
            <p:cNvSpPr txBox="1"/>
            <p:nvPr/>
          </p:nvSpPr>
          <p:spPr>
            <a:xfrm>
              <a:off x="4355976" y="4608359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119" y="3369057"/>
            <a:ext cx="1783729" cy="26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Que fator interfere mais na saúde?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ALIMENTAÇÃO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000" y="3383787"/>
            <a:ext cx="2481496" cy="2637501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186706" y="3276273"/>
            <a:ext cx="34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VIAGENS AO </a:t>
            </a:r>
            <a:endParaRPr lang="pt-PT" sz="16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ESTRANGEIRO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0841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IR AO CENTRO DE SAÚDE</a:t>
            </a:r>
          </a:p>
        </p:txBody>
      </p:sp>
    </p:spTree>
    <p:extLst>
      <p:ext uri="{BB962C8B-B14F-4D97-AF65-F5344CB8AC3E}">
        <p14:creationId xmlns:p14="http://schemas.microsoft.com/office/powerpoint/2010/main" val="4849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Os </a:t>
            </a: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leucócitos</a:t>
            </a: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também são denominados </a:t>
            </a: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por </a:t>
            </a: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glóbulos brancos.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84240" y="3442587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923928" y="35730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VERDADEIRO</a:t>
            </a:r>
            <a:endParaRPr lang="pt-P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84240" y="4479152"/>
            <a:ext cx="3303984" cy="720080"/>
            <a:chOff x="3284240" y="4479152"/>
            <a:chExt cx="3303984" cy="720080"/>
          </a:xfrm>
        </p:grpSpPr>
        <p:sp>
          <p:nvSpPr>
            <p:cNvPr id="9" name="Rounded Rectangle 8">
              <a:hlinkClick r:id="rId4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4355976" y="4608359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356992"/>
            <a:ext cx="1836417" cy="2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As plaquetas: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DEFENDEM O ORGANISMO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86706" y="3378478"/>
            <a:ext cx="340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FAZEM TRANSPORTE DE GASES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108412" y="4293096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FAZEM COAGULAÇÃO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 SANGUE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99" y="3351474"/>
            <a:ext cx="1950433" cy="29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 plasma é maioritariamente constituído por: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DIÓXIDO DE CARBONO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31840" y="3378478"/>
            <a:ext cx="340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ÁGUA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05983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SANGUE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276273"/>
            <a:ext cx="1787434" cy="26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35596" y="3140968"/>
            <a:ext cx="7272808" cy="219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solidFill>
                  <a:schemeClr val="bg1"/>
                </a:solidFill>
                <a:latin typeface="Gotham Rounded Medium" pitchFamily="50" charset="0"/>
              </a:rPr>
              <a:t>A Diversão </a:t>
            </a:r>
          </a:p>
          <a:p>
            <a:r>
              <a:rPr lang="pt-PT" dirty="0" smtClean="0">
                <a:solidFill>
                  <a:schemeClr val="bg1"/>
                </a:solidFill>
                <a:latin typeface="Gotham Rounded Medium" pitchFamily="50" charset="0"/>
              </a:rPr>
              <a:t>vai começar!</a:t>
            </a:r>
            <a:br>
              <a:rPr lang="pt-PT" dirty="0" smtClean="0">
                <a:solidFill>
                  <a:schemeClr val="bg1"/>
                </a:solidFill>
                <a:latin typeface="Gotham Rounded Medium" pitchFamily="50" charset="0"/>
              </a:rPr>
            </a:br>
            <a:endParaRPr lang="pt-PT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4624"/>
            <a:ext cx="7200800" cy="4662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426036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 Diversão Vai Começar!!</a:t>
            </a:r>
            <a:endParaRPr lang="pt-PT" sz="4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solidFill>
                  <a:schemeClr val="bg1"/>
                </a:solidFill>
                <a:latin typeface="Trebuchet MS" panose="020B0603020202020204" pitchFamily="34" charset="0"/>
              </a:rPr>
              <a:t>Qual destas NÃO é uma função </a:t>
            </a:r>
            <a:br>
              <a:rPr lang="pt-PT" sz="3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3100" dirty="0">
                <a:solidFill>
                  <a:schemeClr val="bg1"/>
                </a:solidFill>
                <a:latin typeface="Trebuchet MS" panose="020B0603020202020204" pitchFamily="34" charset="0"/>
              </a:rPr>
              <a:t>do sangue?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TRANSPORTE DE NUTRIENTES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86706" y="3378478"/>
            <a:ext cx="340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TRANSPORTE DE HORMONAS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0841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TRANSPORTE DE MERCADORIAS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419039"/>
            <a:ext cx="1793439" cy="2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 ritmo cardiaco </a:t>
            </a: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consiste em:</a:t>
            </a: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24918" y="5373216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NÚMERO DE CICLOS CARDÍACOS POR MINUTO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86706" y="3276273"/>
            <a:ext cx="34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NÚMERO DE BATIDAS POR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CICLO CARDÍACO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08412" y="4365104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NÚMERO DE CICLOS CARDÍACOS POR BATIDA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456" y="3251153"/>
            <a:ext cx="1801392" cy="26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UNIDADE DE</a:t>
            </a:r>
            <a:b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GASTRENTEROLOGIA</a:t>
            </a: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14710"/>
            <a:ext cx="2191414" cy="21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acontece durante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digestão?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84240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84240" y="422108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3308679" y="3194392"/>
            <a:ext cx="3159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OS ALIMENTOS SÃO TRANSFORMADOS EM CÉLULAS 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MAIS SIMPLES</a:t>
            </a:r>
            <a:endParaRPr lang="pt-PT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28954" y="4417367"/>
            <a:ext cx="315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FICAMOS COM AZIA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448503" y="528262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OS ALIMENTOS SÃO TRANSFORMADOS EM CÉLULAS MAIS COMPLEXAS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288766"/>
            <a:ext cx="1783730" cy="26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1709936"/>
            <a:ext cx="7427168" cy="1143000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No processo de absorção há passagem dos nutrientes do sistema digestivo para o sangue e linfa.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4240" y="3442587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3928" y="357179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VERDADEIRO</a:t>
            </a:r>
            <a:endParaRPr lang="pt-P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4240" y="4479152"/>
            <a:ext cx="3303984" cy="720080"/>
            <a:chOff x="3284240" y="4479152"/>
            <a:chExt cx="3303984" cy="720080"/>
          </a:xfrm>
        </p:grpSpPr>
        <p:sp>
          <p:nvSpPr>
            <p:cNvPr id="7" name="Rounded Rectangle 6">
              <a:hlinkClick r:id="rId4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4355976" y="4608359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259264"/>
            <a:ext cx="1800198" cy="26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37928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 vesicula biliar faz parte do esófago.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4240" y="3442587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3928" y="357179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VERDADEIRO</a:t>
            </a:r>
            <a:endParaRPr lang="pt-P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4240" y="4479152"/>
            <a:ext cx="3303984" cy="720080"/>
            <a:chOff x="3284240" y="4479152"/>
            <a:chExt cx="3303984" cy="720080"/>
          </a:xfrm>
        </p:grpSpPr>
        <p:sp>
          <p:nvSpPr>
            <p:cNvPr id="7" name="Rounded Rectangle 6">
              <a:hlinkClick r:id="rId4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4355976" y="4608359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738" y="3450286"/>
            <a:ext cx="1759678" cy="26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PEDIATRIA</a:t>
            </a: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8694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4" y="-27384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68952" cy="216024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meu irmão colocou um feijão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dentro do nariz e estamos sozinhos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em casa. O que fazer?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4240" y="422108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oup 5"/>
          <p:cNvGrpSpPr/>
          <p:nvPr/>
        </p:nvGrpSpPr>
        <p:grpSpPr>
          <a:xfrm>
            <a:off x="3284240" y="3212976"/>
            <a:ext cx="3198084" cy="720080"/>
            <a:chOff x="3284240" y="2852936"/>
            <a:chExt cx="3198084" cy="720080"/>
          </a:xfrm>
        </p:grpSpPr>
        <p:sp>
          <p:nvSpPr>
            <p:cNvPr id="2" name="Rounded Rectangle 1">
              <a:hlinkClick r:id="rId4" action="ppaction://hlinksldjump"/>
            </p:cNvPr>
            <p:cNvSpPr/>
            <p:nvPr/>
          </p:nvSpPr>
          <p:spPr>
            <a:xfrm>
              <a:off x="3284240" y="2852936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" name="TextBox 2">
              <a:hlinkClick r:id="rId4" action="ppaction://hlinksldjump"/>
            </p:cNvPr>
            <p:cNvSpPr txBox="1"/>
            <p:nvPr/>
          </p:nvSpPr>
          <p:spPr>
            <a:xfrm>
              <a:off x="3313972" y="3012921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IR BUSCAR UMA PINÇA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3102140" y="4221088"/>
            <a:ext cx="3592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PEDIR QUE SE ASSOE COM 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FORÇA COMPRIMINDO A 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NARINA CONTRÁRIA</a:t>
            </a:r>
            <a:endParaRPr lang="pt-PT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4240" y="5229200"/>
            <a:ext cx="3168352" cy="720080"/>
            <a:chOff x="3284240" y="4985792"/>
            <a:chExt cx="3168352" cy="720080"/>
          </a:xfrm>
        </p:grpSpPr>
        <p:sp>
          <p:nvSpPr>
            <p:cNvPr id="14" name="Rounded Rectangle 13">
              <a:hlinkClick r:id="rId4" action="ppaction://hlinksldjump"/>
            </p:cNvPr>
            <p:cNvSpPr/>
            <p:nvPr/>
          </p:nvSpPr>
          <p:spPr>
            <a:xfrm>
              <a:off x="3284240" y="498579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8" name="TextBox 17">
              <a:hlinkClick r:id="rId4" action="ppaction://hlinksldjump"/>
            </p:cNvPr>
            <p:cNvSpPr txBox="1"/>
            <p:nvPr/>
          </p:nvSpPr>
          <p:spPr>
            <a:xfrm>
              <a:off x="3284240" y="5049089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COLOCÁ-LO DE CABEÇA PARA BAIXO E SACUDIR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284984"/>
            <a:ext cx="1822800" cy="27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33887"/>
            <a:ext cx="8229600" cy="2448272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Os antibióticos tanto podem matar como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inativar os microrganismos e, neste caso, é o sistema imunitário que os elimina.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392637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ALEGRIA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01008"/>
            <a:ext cx="1775132" cy="26606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84240" y="3442587"/>
            <a:ext cx="3664024" cy="720080"/>
            <a:chOff x="3284240" y="3442587"/>
            <a:chExt cx="3664024" cy="720080"/>
          </a:xfrm>
        </p:grpSpPr>
        <p:sp>
          <p:nvSpPr>
            <p:cNvPr id="11" name="Rounded Rectangle 10">
              <a:hlinkClick r:id="rId4" action="ppaction://hlinksldjump"/>
            </p:cNvPr>
            <p:cNvSpPr/>
            <p:nvPr/>
          </p:nvSpPr>
          <p:spPr>
            <a:xfrm>
              <a:off x="3284240" y="3442587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3" name="TextBox 12">
              <a:hlinkClick r:id="rId4" action="ppaction://hlinksldjump"/>
            </p:cNvPr>
            <p:cNvSpPr txBox="1"/>
            <p:nvPr/>
          </p:nvSpPr>
          <p:spPr>
            <a:xfrm>
              <a:off x="3923928" y="3571793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VERDADEIRO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84240" y="4479152"/>
            <a:ext cx="3168352" cy="720080"/>
            <a:chOff x="3284240" y="4479152"/>
            <a:chExt cx="3168352" cy="720080"/>
          </a:xfrm>
        </p:grpSpPr>
        <p:sp>
          <p:nvSpPr>
            <p:cNvPr id="12" name="Rounded Rectangle 11">
              <a:hlinkClick r:id="rId5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3779912" y="4581707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64" y="134989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 vacinas atuam...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284240" y="544522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504456" y="3356992"/>
            <a:ext cx="27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 IMEDIATO, APÓS UMA DORZINHA LOCAL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319320" y="442840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ATRAVÉS DA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MEMÓRIA IMUNITÁRIA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3143492" y="5508521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QUANDO ESTAMOS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DOENTES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808" y="3310100"/>
            <a:ext cx="1793439" cy="2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079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 URGÊNCIAS</a:t>
            </a: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96" y="4365104"/>
            <a:ext cx="2402607" cy="15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64" y="134989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Uma posição incorreta na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sala de aula pode provocar: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84240" y="544522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275856" y="3450486"/>
            <a:ext cx="3176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DIMINUIÇÃO DOS REFLEXOS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284240" y="453060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AUMENTO DA CONCENTRAÇÃO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352056" y="5508521"/>
            <a:ext cx="303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DEFORMAÇÕES QUE AFETAM O SISTEMA RESPIRATÓRIO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305441"/>
            <a:ext cx="2052193" cy="30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34989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Tenho uma micose.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Isto significa que: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29309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286263" y="345048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UM FUNGO ATACOU-ME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286263" y="435639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MINHA AVÓ ME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COSE AS MEIAS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140224" y="5354052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ENCONTREI UMA ROCHA RICA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EM MICA E FELDSPATO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321" y="3284984"/>
            <a:ext cx="1735575" cy="26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2895079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CONSULTAS EXTERNAS</a:t>
            </a:r>
            <a:endParaRPr lang="pt-P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39593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64" y="134989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é a persistência retiniana?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29309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144416" y="4458598"/>
            <a:ext cx="34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UMA PESSOA TEIMOSA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059832" y="5373216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UMA CONDIÇÃO FÍSICA QUE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RETÉM OS MOVIMENTOS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843536" y="3359314"/>
            <a:ext cx="2960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O QUE PERMITE VER IMAGENS ANIMADAS</a:t>
            </a:r>
          </a:p>
          <a:p>
            <a:endParaRPr lang="pt-PT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16" y="3485777"/>
            <a:ext cx="1691662" cy="25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58" y="44624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742" y="1340768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significa a sigla ADN?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356992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311058" y="537321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023026" y="342028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ÁCIDO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DIOXIRRIBONUCLEICO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140224" y="442840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ÁCIDO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DESOXIRRIBONUCLEICO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40224" y="543651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ÁCIDO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DENTOXIRIBONUCLEICO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36" y="3356992"/>
            <a:ext cx="16815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64" y="1421904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significa “patogénico”?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284240" y="544522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284240" y="345048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PATOS QUE SÃO GÉNIOS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203848" y="4530606"/>
            <a:ext cx="330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PODE PROVOCAR DOENÇAS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3125122" y="5610726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NÃO É HIGIÉNICO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686" y="3501008"/>
            <a:ext cx="1783730" cy="26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Onde se encontra a Ansa de Henle?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RINS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86706" y="3276273"/>
            <a:ext cx="34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NÃO SE ENCONTRA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 MOMENTO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0841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FÍGADO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935" y="3376405"/>
            <a:ext cx="1620504" cy="24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64" y="134989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Define esfigmomanómetro: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266759" y="334828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MEDIDOR DE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ESFÍNGES EGÍPCIAS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468452" y="4428401"/>
            <a:ext cx="279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SUPORTE DE TERMÓMETROS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08412" y="5445224"/>
            <a:ext cx="3520008" cy="720080"/>
            <a:chOff x="3108412" y="4941168"/>
            <a:chExt cx="3520008" cy="720080"/>
          </a:xfrm>
        </p:grpSpPr>
        <p:sp>
          <p:nvSpPr>
            <p:cNvPr id="14" name="Rounded Rectangle 13">
              <a:hlinkClick r:id="rId4" action="ppaction://hlinksldjump"/>
            </p:cNvPr>
            <p:cNvSpPr/>
            <p:nvPr/>
          </p:nvSpPr>
          <p:spPr>
            <a:xfrm>
              <a:off x="3284240" y="4941168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3108412" y="5008820"/>
              <a:ext cx="352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APARELHO PARA MEDIR A </a:t>
              </a:r>
            </a:p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TENSÃO ARTERIAL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26" y="3197027"/>
            <a:ext cx="2039480" cy="30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512168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Considera-se que a saúde está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associada a três fatores: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93207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284240" y="529945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84240" y="429309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3361023" y="4458598"/>
            <a:ext cx="3032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SOCIAL, MENTAL E FÍSICO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352056" y="3348281"/>
            <a:ext cx="303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SOCIAL, EXPERIMENTAL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FÍSICO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352056" y="5364505"/>
            <a:ext cx="303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ANTI SOCIAL, MENTAL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FÍSICO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501008"/>
            <a:ext cx="1736575" cy="26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993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Os rins têm a forma de: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FEIJÃO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86706" y="3378478"/>
            <a:ext cx="340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BAGO DE UVA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0841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ABACAXI CORTADO EM METADES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72992"/>
            <a:ext cx="1800198" cy="26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794619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 uma pessoa tiver a roupa a arder deve começar por se deitar no chão e rebolar.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256" y="5070375"/>
            <a:ext cx="352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REBUÇADOS DE MENTOL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356992"/>
            <a:ext cx="1836417" cy="2752475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3284240" y="3442587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923928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VERDADEIRO</a:t>
            </a:r>
            <a:endParaRPr lang="pt-P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4240" y="4479152"/>
            <a:ext cx="3231976" cy="720080"/>
            <a:chOff x="3284240" y="4479152"/>
            <a:chExt cx="3231976" cy="720080"/>
          </a:xfrm>
        </p:grpSpPr>
        <p:sp>
          <p:nvSpPr>
            <p:cNvPr id="12" name="Rounded Rectangle 11">
              <a:hlinkClick r:id="rId5" action="ppaction://hlinksldjump"/>
            </p:cNvPr>
            <p:cNvSpPr/>
            <p:nvPr/>
          </p:nvSpPr>
          <p:spPr>
            <a:xfrm>
              <a:off x="3284240" y="4479152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4283968" y="460871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FALSO</a:t>
              </a:r>
              <a:endParaRPr lang="pt-PT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Qual deste grupo de fatores NÃO 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é indíce do estado de saúde de 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uma população?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124918" y="547048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ESPERANÇA MÉDIA DE VIDA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86706" y="3378478"/>
            <a:ext cx="340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TAXA DE DOENÇAS INFECCIOSAS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08412" y="4293096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ROUPA DESPORTIVA 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CALÇADO CONFORTÁVEL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284984"/>
            <a:ext cx="1799247" cy="26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Qual destas medidas NÃO </a:t>
            </a: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é uma ação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promotora </a:t>
            </a:r>
            <a: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de saúde?</a:t>
            </a:r>
            <a:br>
              <a:rPr lang="pt-PT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67341" y="321297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84240" y="530120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267341" y="424954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124918" y="5373216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MELHORIA DAS CONDIÇÕES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 HIGIENE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151354" y="3280628"/>
            <a:ext cx="34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INGESTÃO CONSTANTE DE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ÓLEOS E GORDURA 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08412" y="4424515"/>
            <a:ext cx="352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CAMPANHAS DE VACINAÇÃO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000" y="3383787"/>
            <a:ext cx="2481496" cy="26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" y="3309377"/>
            <a:ext cx="8767480" cy="3388265"/>
          </a:xfrm>
        </p:spPr>
      </p:pic>
      <p:sp>
        <p:nvSpPr>
          <p:cNvPr id="2" name="TextBox 1"/>
          <p:cNvSpPr txBox="1"/>
          <p:nvPr/>
        </p:nvSpPr>
        <p:spPr>
          <a:xfrm>
            <a:off x="1907704" y="2204864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PARABÉNS!</a:t>
            </a:r>
          </a:p>
          <a:p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80" y="759002"/>
            <a:ext cx="9144000" cy="2246081"/>
          </a:xfrm>
          <a:prstGeom prst="rect">
            <a:avLst/>
          </a:prstGeom>
        </p:spPr>
      </p:pic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107504" y="116632"/>
            <a:ext cx="8928992" cy="648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33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279188"/>
            <a:ext cx="62646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</a:t>
            </a:r>
            <a:r>
              <a:rPr lang="pt-PT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ens um prémio muito especial!</a:t>
            </a:r>
          </a:p>
          <a:p>
            <a:pPr algn="ctr"/>
            <a:endParaRPr lang="pt-PT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PT" sz="3600" b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latin typeface="Trebuchet MS" panose="020B0603020202020204" pitchFamily="34" charset="0"/>
              </a:rPr>
              <a:t>Uma sessão em direto com </a:t>
            </a:r>
          </a:p>
          <a:p>
            <a:pPr algn="ctr"/>
            <a:r>
              <a:rPr lang="pt-PT" sz="3600" b="1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latin typeface="Trebuchet MS" panose="020B0603020202020204" pitchFamily="34" charset="0"/>
              </a:rPr>
              <a:t>os Doutores Palhaços!</a:t>
            </a:r>
          </a:p>
          <a:p>
            <a:pPr algn="ctr"/>
            <a:endParaRPr lang="pt-PT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P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Sabe mais em www.diadonarizvermelho.pt</a:t>
            </a:r>
          </a:p>
          <a:p>
            <a:pPr algn="ctr"/>
            <a:endParaRPr lang="pt-PT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pt-PT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pt-PT" sz="36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9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6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9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pt-PT" dirty="0" smtClean="0">
                <a:latin typeface="Trebuchet MS" panose="020B0603020202020204" pitchFamily="34" charset="0"/>
              </a:rPr>
              <a:t>Ups, resposta errada</a:t>
            </a:r>
            <a:endParaRPr lang="pt-PT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5776" y="2132718"/>
            <a:ext cx="4140167" cy="4140167"/>
            <a:chOff x="2555776" y="2132718"/>
            <a:chExt cx="4140167" cy="41401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5776" y="2322477"/>
              <a:ext cx="4140167" cy="3760652"/>
            </a:xfrm>
            <a:prstGeom prst="rect">
              <a:avLst/>
            </a:prstGeom>
          </p:spPr>
        </p:pic>
        <p:pic>
          <p:nvPicPr>
            <p:cNvPr id="8" name="Picture 7">
              <a:hlinkHover r:id="" action="ppaction://hlinkshowjump?jump=lastslideviewed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555103">
              <a:off x="2555774" y="2322476"/>
              <a:ext cx="4140167" cy="3760652"/>
            </a:xfrm>
            <a:prstGeom prst="rect">
              <a:avLst/>
            </a:prstGeom>
          </p:spPr>
        </p:pic>
      </p:grpSp>
      <p:sp>
        <p:nvSpPr>
          <p:cNvPr id="3" name="Rectangle 2">
            <a:hlinkClick r:id="" action="ppaction://hlinkshowjump?jump=lastslideviewed"/>
            <a:hlinkHover r:id="" action="ppaction://hlinkshowjump?jump=lastslideviewed"/>
          </p:cNvPr>
          <p:cNvSpPr/>
          <p:nvPr/>
        </p:nvSpPr>
        <p:spPr>
          <a:xfrm>
            <a:off x="251520" y="260648"/>
            <a:ext cx="8568952" cy="632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01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94421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CORRETO!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resposta é mesmo verdadeira!</a:t>
            </a:r>
            <a:br>
              <a:rPr lang="pt-PT" sz="3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Bom começo! Rebola-te e festeja!</a:t>
            </a:r>
            <a:endParaRPr lang="pt-PT" sz="31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780928"/>
            <a:ext cx="3948139" cy="3888432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72208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CERTO!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Com sorte, o teu amigo pode ainda vir </a:t>
            </a:r>
            <a:br>
              <a:rPr lang="pt-PT" sz="28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a ser jogador profissional</a:t>
            </a:r>
            <a:endParaRPr lang="pt-PT" sz="28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732167"/>
            <a:ext cx="3997880" cy="3937192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016224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BOA!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Tão depressa não deve querer </a:t>
            </a:r>
            <a:br>
              <a:rPr lang="pt-PT" sz="28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comer feijoada...</a:t>
            </a:r>
            <a:endParaRPr lang="pt-PT" sz="28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136" y="2565360"/>
            <a:ext cx="4057096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002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CORRETO!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Para a próxima traz uma saqueta de </a:t>
            </a:r>
            <a:br>
              <a:rPr lang="pt-PT" sz="31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comida de cão contigo!!</a:t>
            </a:r>
            <a:endParaRPr lang="pt-PT" sz="31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36912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00200"/>
          </a:xfrm>
        </p:spPr>
        <p:txBody>
          <a:bodyPr/>
          <a:lstStyle/>
          <a:p>
            <a:r>
              <a:rPr lang="pt-P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ACERTASTE!</a:t>
            </a:r>
            <a:br>
              <a:rPr lang="pt-P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Aproveita e enrola uma sandes!</a:t>
            </a:r>
            <a:endParaRPr lang="pt-PT" sz="28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2564904"/>
            <a:ext cx="4201056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728192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Vais a passear na rua e um cão vadio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corre atrás de ti até que te morde.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deves fazer?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73968" y="3329989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05551" y="5579948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500264" y="3501008"/>
            <a:ext cx="272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IR AO HOSPITAL</a:t>
            </a:r>
            <a:endParaRPr lang="pt-PT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4450" y="4430012"/>
            <a:ext cx="3600400" cy="720080"/>
            <a:chOff x="3068216" y="3961509"/>
            <a:chExt cx="3600400" cy="720080"/>
          </a:xfrm>
        </p:grpSpPr>
        <p:sp>
          <p:nvSpPr>
            <p:cNvPr id="15" name="Rounded Rectangle 14"/>
            <p:cNvSpPr/>
            <p:nvPr/>
          </p:nvSpPr>
          <p:spPr>
            <a:xfrm>
              <a:off x="3284240" y="3961509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hlinkClick r:id="rId4" action="ppaction://hlinksldjump"/>
            </p:cNvPr>
            <p:cNvSpPr txBox="1"/>
            <p:nvPr/>
          </p:nvSpPr>
          <p:spPr>
            <a:xfrm>
              <a:off x="3068216" y="4040617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CORRER PARA CASA E </a:t>
              </a:r>
            </a:p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LIMPAR A FERIDA COM ÁGUA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07" y="3429000"/>
            <a:ext cx="1806417" cy="270751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3203848" y="5570656"/>
            <a:ext cx="330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IR PARA CASA CALMAMENTE, </a:t>
            </a:r>
            <a:endParaRPr lang="pt-PT" sz="1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LIMPAR A </a:t>
            </a:r>
            <a:r>
              <a:rPr lang="pt-P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FERIDA E </a:t>
            </a:r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ESPERAR </a:t>
            </a:r>
            <a:r>
              <a:rPr lang="pt-P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POR </a:t>
            </a:r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SINTOMAS NO SOFÁ</a:t>
            </a:r>
            <a:endParaRPr lang="pt-PT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00200"/>
          </a:xfrm>
        </p:spPr>
        <p:txBody>
          <a:bodyPr/>
          <a:lstStyle/>
          <a:p>
            <a:r>
              <a:rPr lang="pt-PT" dirty="0" smtClean="0">
                <a:solidFill>
                  <a:srgbClr val="CCCC00"/>
                </a:solidFill>
                <a:latin typeface="Trebuchet MS" panose="020B0603020202020204" pitchFamily="34" charset="0"/>
              </a:rPr>
              <a:t>BOA!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CC9900"/>
                </a:solidFill>
                <a:latin typeface="Trebuchet MS" panose="020B0603020202020204" pitchFamily="34" charset="0"/>
              </a:rPr>
              <a:t>Cuidado com as colmeias!</a:t>
            </a:r>
            <a:endParaRPr lang="pt-PT" dirty="0">
              <a:solidFill>
                <a:srgbClr val="CC99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130" y="2708920"/>
            <a:ext cx="4072372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/>
          <a:lstStyle/>
          <a:p>
            <a:r>
              <a:rPr lang="pt-PT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RESPOSTA CERTA!</a:t>
            </a:r>
            <a:br>
              <a:rPr lang="pt-PT" dirty="0" smtClean="0">
                <a:solidFill>
                  <a:srgbClr val="0066FF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Estás imparável!</a:t>
            </a:r>
            <a:endParaRPr lang="pt-PT" sz="28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36913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56184"/>
          </a:xfrm>
        </p:spPr>
        <p:txBody>
          <a:bodyPr/>
          <a:lstStyle/>
          <a:p>
            <a:r>
              <a:rPr lang="pt-PT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CORRETO!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E usa protetor solar!</a:t>
            </a:r>
            <a:endParaRPr lang="pt-PT" sz="2800" dirty="0">
              <a:solidFill>
                <a:srgbClr val="CC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509" y="2450380"/>
            <a:ext cx="4218979" cy="42189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72208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SIM!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Coleciona pacotes de açucar!</a:t>
            </a:r>
            <a:endParaRPr lang="pt-PT" sz="3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7" y="2636912"/>
            <a:ext cx="4096109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944216"/>
          </a:xfrm>
        </p:spPr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ACERTASTE!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2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Bombeia aí a tua sabedoria!</a:t>
            </a:r>
            <a:endParaRPr lang="pt-PT" sz="32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36912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12168"/>
          </a:xfrm>
        </p:spPr>
        <p:txBody>
          <a:bodyPr/>
          <a:lstStyle/>
          <a:p>
            <a:r>
              <a:rPr lang="pt-PT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CORRETO!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Já gargalhaste hoje?</a:t>
            </a:r>
            <a:endParaRPr lang="pt-PT" sz="28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136" y="2420877"/>
            <a:ext cx="4057096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28192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YUPIIII!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Tira um momento para </a:t>
            </a:r>
            <a:br>
              <a:rPr lang="pt-PT" sz="31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te congratulares!</a:t>
            </a:r>
            <a:endParaRPr lang="pt-PT" sz="31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25" y="2708920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CORRETO!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UM APLAUSO! MERECES!</a:t>
            </a:r>
            <a:endParaRPr lang="pt-PT" sz="28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2564904"/>
            <a:ext cx="4201056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990000"/>
                </a:solidFill>
                <a:latin typeface="Trebuchet MS" panose="020B0603020202020204" pitchFamily="34" charset="0"/>
              </a:rPr>
              <a:t>CERTÍSSIMO!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ESTÁS COM APETITE DE VENCEDOR</a:t>
            </a:r>
            <a:endParaRPr lang="pt-PT" sz="3100" dirty="0">
              <a:solidFill>
                <a:srgbClr val="CC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60" y="2647531"/>
            <a:ext cx="4119695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990099"/>
                </a:solidFill>
                <a:latin typeface="Trebuchet MS" panose="020B0603020202020204" pitchFamily="34" charset="0"/>
              </a:rPr>
              <a:t>EXCELENTE!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200" dirty="0" smtClean="0">
                <a:solidFill>
                  <a:srgbClr val="993366"/>
                </a:solidFill>
                <a:latin typeface="Trebuchet MS" panose="020B0603020202020204" pitchFamily="34" charset="0"/>
              </a:rPr>
              <a:t>Estás imune à derrota!</a:t>
            </a:r>
            <a:endParaRPr lang="pt-PT" sz="3200" dirty="0">
              <a:solidFill>
                <a:srgbClr val="99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7" y="2636912"/>
            <a:ext cx="4096109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848" y="1277888"/>
            <a:ext cx="8229600" cy="1359024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deve fazer uma pessoa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que tem uma doença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respiratória contagiosa?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84240" y="328498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3284240" y="5373216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/>
          <p:cNvSpPr/>
          <p:nvPr/>
        </p:nvSpPr>
        <p:spPr>
          <a:xfrm>
            <a:off x="3284240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504456" y="3450486"/>
            <a:ext cx="272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NÃO SAIR DE CASA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275856" y="4489956"/>
            <a:ext cx="326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USAR ÁLCOOL PARA AS MÃOS</a:t>
            </a:r>
            <a:r>
              <a:rPr lang="pt-P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MÁSCARA PARA A CARA</a:t>
            </a:r>
            <a:endParaRPr lang="pt-PT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3131840" y="5445224"/>
            <a:ext cx="352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USAR LENÇOS DE PAPEL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 ESPERAR QUE PASSE</a:t>
            </a:r>
          </a:p>
          <a:p>
            <a:pPr algn="ctr"/>
            <a:endParaRPr lang="pt-PT" sz="16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119" y="3369057"/>
            <a:ext cx="1783729" cy="26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rgbClr val="00CC99"/>
                </a:solidFill>
                <a:latin typeface="Trebuchet MS" panose="020B0603020202020204" pitchFamily="34" charset="0"/>
              </a:rPr>
              <a:t>DANÇA DA VITÓRIA!</a:t>
            </a:r>
            <a:endParaRPr lang="pt-PT" dirty="0">
              <a:solidFill>
                <a:srgbClr val="00CC9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68" y="2853895"/>
            <a:ext cx="3868464" cy="3809516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WE ARE THE </a:t>
            </a:r>
            <a:b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CHAMPIONS!</a:t>
            </a:r>
            <a:endParaRPr lang="pt-PT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93" y="2398194"/>
            <a:ext cx="4119755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8417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RIGHT!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rgbClr val="FF9900"/>
                </a:solidFill>
                <a:latin typeface="Trebuchet MS" panose="020B0603020202020204" pitchFamily="34" charset="0"/>
              </a:rPr>
              <a:t>Achas que estás bem sentado?</a:t>
            </a:r>
            <a:endParaRPr lang="pt-PT" sz="3100" dirty="0">
              <a:solidFill>
                <a:srgbClr val="FF99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965" y="2636912"/>
            <a:ext cx="4088276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00200"/>
          </a:xfrm>
        </p:spPr>
        <p:txBody>
          <a:bodyPr/>
          <a:lstStyle/>
          <a:p>
            <a:r>
              <a:rPr lang="pt-PT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ENA!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ESTOU IMPRESSIONADO!</a:t>
            </a:r>
            <a:endParaRPr lang="pt-PT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248" y="2708920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rgbClr val="009999"/>
                </a:solidFill>
                <a:latin typeface="Trebuchet MS" panose="020B0603020202020204" pitchFamily="34" charset="0"/>
              </a:rPr>
              <a:t>ESTÁS EM ALTA!</a:t>
            </a:r>
            <a:endParaRPr lang="pt-PT" dirty="0"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25" y="2708920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A tua persistência </a:t>
            </a:r>
            <a:br>
              <a:rPr lang="pt-PT" dirty="0" smtClean="0">
                <a:solidFill>
                  <a:srgbClr val="CC3399"/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compensou!</a:t>
            </a:r>
            <a:endParaRPr lang="pt-PT" dirty="0">
              <a:solidFill>
                <a:srgbClr val="CC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68" y="2853895"/>
            <a:ext cx="3868464" cy="3809516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CORRETO!</a:t>
            </a:r>
            <a:br>
              <a:rPr lang="pt-PT" dirty="0" smtClean="0">
                <a:solidFill>
                  <a:srgbClr val="92D050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És um pato génio!</a:t>
            </a:r>
            <a:endParaRPr lang="pt-PT" sz="2800" dirty="0">
              <a:solidFill>
                <a:srgbClr val="CC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76" y="2492896"/>
            <a:ext cx="4135631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A02A92"/>
                </a:solidFill>
                <a:latin typeface="Trebuchet MS" panose="020B0603020202020204" pitchFamily="34" charset="0"/>
              </a:rPr>
              <a:t>ADN DE </a:t>
            </a:r>
            <a:br>
              <a:rPr lang="pt-PT" dirty="0" smtClean="0">
                <a:solidFill>
                  <a:srgbClr val="A02A92"/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rgbClr val="A02A92"/>
                </a:solidFill>
                <a:latin typeface="Trebuchet MS" panose="020B0603020202020204" pitchFamily="34" charset="0"/>
              </a:rPr>
              <a:t>CAMPEÃO!</a:t>
            </a:r>
            <a:endParaRPr lang="pt-PT" dirty="0">
              <a:solidFill>
                <a:srgbClr val="A02A9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71" y="3068960"/>
            <a:ext cx="3613230" cy="3627208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5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CERTO!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Mentalmente forte!</a:t>
            </a:r>
            <a:endParaRPr lang="pt-PT" sz="2800" dirty="0">
              <a:solidFill>
                <a:srgbClr val="CC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732167"/>
            <a:ext cx="3997880" cy="3937192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5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ACERTASTE!</a:t>
            </a:r>
            <a:br>
              <a:rPr lang="pt-PT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</a:br>
            <a:r>
              <a:rPr lang="pt-PT" sz="28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Podes tirar a máscara e pular livremente!</a:t>
            </a:r>
            <a:endParaRPr lang="pt-PT" sz="28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803" y="2636912"/>
            <a:ext cx="4151445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08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podes fazer a uma queimadura?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264237" y="3307873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264237" y="5433191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264237" y="4365104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374345" y="3406303"/>
            <a:ext cx="294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ISOLAR A QUEIMADURA COM PELÍCULA ADERENTE</a:t>
            </a:r>
            <a:endParaRPr lang="pt-PT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275856" y="442840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REBENTAR AS BOLHAS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QUE SE FORMAM</a:t>
            </a:r>
            <a:endParaRPr lang="pt-PT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088409" y="5500843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APLICAR MUITO GELO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DIRETAMENTE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448413"/>
            <a:ext cx="1620504" cy="24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GRANDE PLACAGEM!</a:t>
            </a:r>
            <a:br>
              <a:rPr lang="pt-PT" dirty="0" smtClean="0">
                <a:solidFill>
                  <a:srgbClr val="00B050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latin typeface="Trebuchet MS" panose="020B0603020202020204" pitchFamily="34" charset="0"/>
              </a:rPr>
              <a:t>Em cheio na resposta!</a:t>
            </a:r>
            <a:endParaRPr lang="pt-PT" sz="28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76" y="2492896"/>
            <a:ext cx="4135631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EXCELENTE!</a:t>
            </a:r>
            <a:b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É uma inspiração ver-te jogar!</a:t>
            </a:r>
            <a:endParaRPr lang="pt-PT" sz="2800" dirty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509" y="2450380"/>
            <a:ext cx="4218979" cy="42189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BOA!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latin typeface="Trebuchet MS" panose="020B0603020202020204" pitchFamily="34" charset="0"/>
              </a:rPr>
              <a:t>Assim se constitui uma vitória!</a:t>
            </a:r>
            <a:endParaRPr lang="pt-PT" sz="28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36913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44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EHEHEHE!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Estás a transportar-te para o Prémio!</a:t>
            </a:r>
            <a:endParaRPr lang="pt-PT" sz="2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130" y="2708920"/>
            <a:ext cx="4072372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3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990099"/>
                </a:solidFill>
                <a:latin typeface="Trebuchet MS" panose="020B0603020202020204" pitchFamily="34" charset="0"/>
              </a:rPr>
              <a:t>EM CHEIO!</a:t>
            </a:r>
            <a:br>
              <a:rPr lang="pt-PT" dirty="0" smtClean="0">
                <a:solidFill>
                  <a:srgbClr val="990099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FF3399"/>
                </a:solidFill>
                <a:latin typeface="Trebuchet MS" panose="020B0603020202020204" pitchFamily="34" charset="0"/>
              </a:rPr>
              <a:t>Consegues apontar para os teus rins? </a:t>
            </a:r>
            <a:endParaRPr lang="pt-PT" sz="2800" dirty="0">
              <a:solidFill>
                <a:srgbClr val="FF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803" y="2636912"/>
            <a:ext cx="4151445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latin typeface="Trebuchet MS" panose="020B0603020202020204" pitchFamily="34" charset="0"/>
              </a:rPr>
              <a:t>PARECES UMA ESPONJA!</a:t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990099"/>
                </a:solidFill>
                <a:latin typeface="Trebuchet MS" panose="020B0603020202020204" pitchFamily="34" charset="0"/>
              </a:rPr>
              <a:t>Absorves muita sabedoria</a:t>
            </a:r>
            <a:r>
              <a:rPr lang="pt-PT" sz="2800" dirty="0">
                <a:solidFill>
                  <a:srgbClr val="990099"/>
                </a:solidFill>
                <a:latin typeface="Trebuchet MS" panose="020B0603020202020204" pitchFamily="34" charset="0"/>
              </a:rPr>
              <a:t>!</a:t>
            </a:r>
            <a:r>
              <a:rPr lang="pt-PT" sz="2800" dirty="0" smtClean="0">
                <a:solidFill>
                  <a:srgbClr val="990099"/>
                </a:solidFill>
                <a:latin typeface="Trebuchet MS" panose="020B0603020202020204" pitchFamily="34" charset="0"/>
              </a:rPr>
              <a:t> </a:t>
            </a:r>
            <a:endParaRPr lang="pt-PT" sz="2800" dirty="0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240" y="2675930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86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20880" cy="1440160"/>
          </a:xfrm>
        </p:spPr>
        <p:txBody>
          <a:bodyPr/>
          <a:lstStyle/>
          <a:p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“</a:t>
            </a:r>
            <a:r>
              <a:rPr lang="pt-PT" i="1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ANSAOSO</a:t>
            </a:r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” PELO RESULTADO?</a:t>
            </a:r>
            <a:b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latin typeface="Trebuchet MS" panose="020B0603020202020204" pitchFamily="34" charset="0"/>
              </a:rPr>
              <a:t>Está certíssimo! </a:t>
            </a:r>
            <a:endParaRPr lang="pt-PT" sz="28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679" y="2591842"/>
            <a:ext cx="4025827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44624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6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CHEIRAS AS MENTIRAS </a:t>
            </a:r>
            <a:b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AO LONGE! </a:t>
            </a:r>
            <a:r>
              <a:rPr lang="pt-PT" sz="3100" dirty="0" smtClean="0">
                <a:latin typeface="Trebuchet MS" panose="020B0603020202020204" pitchFamily="34" charset="0"/>
              </a:rPr>
              <a:t>BOA!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latin typeface="Trebuchet MS" panose="020B0603020202020204" pitchFamily="34" charset="0"/>
              </a:rPr>
              <a:t> </a:t>
            </a:r>
            <a:endParaRPr lang="pt-PT" sz="28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328" y="2482552"/>
            <a:ext cx="4251344" cy="4186808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5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CC3399"/>
                </a:solidFill>
                <a:latin typeface="Trebuchet MS" panose="020B0603020202020204" pitchFamily="34" charset="0"/>
              </a:rPr>
              <a:t>CERTO!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>
                <a:latin typeface="Trebuchet MS" panose="020B0603020202020204" pitchFamily="34" charset="0"/>
              </a:rPr>
              <a:t> </a:t>
            </a:r>
            <a:r>
              <a:rPr lang="pt-PT" sz="2800" dirty="0" smtClean="0">
                <a:latin typeface="Trebuchet MS" panose="020B0603020202020204" pitchFamily="34" charset="0"/>
              </a:rPr>
              <a:t>Dedica-te às alfaces e palitos de cenoura! </a:t>
            </a:r>
            <a:endParaRPr lang="pt-PT" sz="28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319" y="2568960"/>
            <a:ext cx="4163362" cy="41004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1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AFIRMATIVO!</a:t>
            </a:r>
            <a:br>
              <a:rPr lang="pt-PT" dirty="0" smtClean="0">
                <a:solidFill>
                  <a:srgbClr val="CC0000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Podes prosseguir sem cortes!</a:t>
            </a:r>
            <a:endParaRPr lang="pt-PT" sz="28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76" y="2492896"/>
            <a:ext cx="4135631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0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meu melhor amigo é alérgico a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picadas de abelha e suspeito que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uma o picou. Por isso...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4880" y="3356992"/>
            <a:ext cx="3168352" cy="720080"/>
            <a:chOff x="3284240" y="2852936"/>
            <a:chExt cx="3168352" cy="720080"/>
          </a:xfrm>
        </p:grpSpPr>
        <p:sp>
          <p:nvSpPr>
            <p:cNvPr id="2" name="Rounded Rectangle 1">
              <a:hlinkClick r:id="rId3" action="ppaction://hlinksldjump"/>
            </p:cNvPr>
            <p:cNvSpPr/>
            <p:nvPr/>
          </p:nvSpPr>
          <p:spPr>
            <a:xfrm>
              <a:off x="3284240" y="2852936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" name="TextBox 2">
              <a:hlinkClick r:id="rId3" action="ppaction://hlinksldjump"/>
            </p:cNvPr>
            <p:cNvSpPr txBox="1"/>
            <p:nvPr/>
          </p:nvSpPr>
          <p:spPr>
            <a:xfrm>
              <a:off x="3504456" y="3018438"/>
              <a:ext cx="2727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AFASTO-ME DELE DEVAGAR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1110" y="4437112"/>
            <a:ext cx="3173098" cy="720080"/>
            <a:chOff x="3284240" y="3889501"/>
            <a:chExt cx="3173098" cy="720080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3284240" y="3889501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hlinkClick r:id="rId4" action="ppaction://hlinksldjump"/>
            </p:cNvPr>
            <p:cNvSpPr txBox="1"/>
            <p:nvPr/>
          </p:nvSpPr>
          <p:spPr>
            <a:xfrm>
              <a:off x="3288986" y="4105525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PROCURO AJUDA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0417" y="5517232"/>
            <a:ext cx="3520008" cy="720080"/>
            <a:chOff x="3139899" y="4941168"/>
            <a:chExt cx="3520008" cy="720080"/>
          </a:xfrm>
        </p:grpSpPr>
        <p:sp>
          <p:nvSpPr>
            <p:cNvPr id="14" name="Rounded Rectangle 13">
              <a:hlinkClick r:id="rId3" action="ppaction://hlinksldjump"/>
            </p:cNvPr>
            <p:cNvSpPr/>
            <p:nvPr/>
          </p:nvSpPr>
          <p:spPr>
            <a:xfrm>
              <a:off x="3284240" y="4941168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3139899" y="5106670"/>
              <a:ext cx="3520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ENTRO EM PÂNICO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501008"/>
            <a:ext cx="1736575" cy="26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/>
          <a:lstStyle/>
          <a:p>
            <a:r>
              <a:rPr lang="pt-PT" dirty="0" smtClean="0">
                <a:solidFill>
                  <a:srgbClr val="009999"/>
                </a:solidFill>
                <a:latin typeface="Trebuchet MS" panose="020B0603020202020204" pitchFamily="34" charset="0"/>
              </a:rPr>
              <a:t>IMPRESSIONANTE!</a:t>
            </a:r>
            <a:r>
              <a:rPr lang="pt-PT" dirty="0" smtClean="0">
                <a:latin typeface="Trebuchet MS" panose="020B0603020202020204" pitchFamily="34" charset="0"/>
              </a:rPr>
              <a:t/>
            </a:r>
            <a:br>
              <a:rPr lang="pt-PT" dirty="0" smtClean="0"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rgbClr val="00CC99"/>
                </a:solidFill>
                <a:latin typeface="Trebuchet MS" panose="020B0603020202020204" pitchFamily="34" charset="0"/>
              </a:rPr>
              <a:t>Esta era complicada!</a:t>
            </a:r>
            <a:endParaRPr lang="pt-PT" sz="2800" dirty="0">
              <a:solidFill>
                <a:srgbClr val="00CC99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240" y="2675930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82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ACELERASTE-NOS O </a:t>
            </a:r>
            <a:br>
              <a:rPr lang="pt-PT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</a:br>
            <a:r>
              <a:rPr lang="pt-PT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CORAÇÃO! BOA!</a:t>
            </a:r>
            <a:endParaRPr lang="pt-PT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248" y="2440856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34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ESTAVAS COM ATENÇÃO!</a:t>
            </a:r>
            <a:br>
              <a:rPr lang="pt-P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ESTÁ QUASE!! YUPIII!</a:t>
            </a:r>
            <a:endParaRPr lang="pt-PT" sz="3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93" y="2398194"/>
            <a:ext cx="4119755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7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QUE BOM!</a:t>
            </a:r>
            <a:br>
              <a:rPr lang="pt-PT" dirty="0" smtClean="0">
                <a:solidFill>
                  <a:srgbClr val="92D050"/>
                </a:soli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PRONTO PARA A ÚLTIMA?</a:t>
            </a:r>
            <a:endParaRPr lang="pt-PT" sz="31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958673"/>
            <a:ext cx="3806750" cy="3782695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89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016224"/>
          </a:xfrm>
        </p:spPr>
        <p:txBody>
          <a:bodyPr>
            <a:normAutofit/>
          </a:bodyPr>
          <a:lstStyle/>
          <a:p>
            <a:r>
              <a:rPr lang="pt-PT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PASSASTE PARA </a:t>
            </a:r>
            <a:br>
              <a:rPr lang="pt-PT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</a:br>
            <a:r>
              <a:rPr lang="pt-PT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  <a:t>A FRENTE!</a:t>
            </a:r>
            <a:br>
              <a:rPr lang="pt-PT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rebuchet MS" panose="020B0603020202020204" pitchFamily="34" charset="0"/>
              </a:rPr>
            </a:br>
            <a:r>
              <a:rPr lang="pt-PT" sz="3100" dirty="0" smtClean="0">
                <a:solidFill>
                  <a:srgbClr val="CC0000"/>
                </a:solidFill>
                <a:latin typeface="Trebuchet MS" panose="020B0603020202020204" pitchFamily="34" charset="0"/>
              </a:rPr>
              <a:t>Tens todos os fatores a teu favor!</a:t>
            </a:r>
            <a:endParaRPr lang="pt-PT" sz="3100" dirty="0">
              <a:solidFill>
                <a:srgbClr val="CC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248" y="2637368"/>
            <a:ext cx="4104000" cy="4104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67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656184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 começar a sentir suores frios e falta de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força devo estar prestes a desmaiar. </a:t>
            </a:r>
            <a:b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que devo fazer?</a:t>
            </a:r>
            <a:endParaRPr lang="pt-P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284240" y="5517232"/>
            <a:ext cx="316835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oup 6"/>
          <p:cNvGrpSpPr/>
          <p:nvPr/>
        </p:nvGrpSpPr>
        <p:grpSpPr>
          <a:xfrm>
            <a:off x="3265001" y="3356992"/>
            <a:ext cx="3248744" cy="720080"/>
            <a:chOff x="3284240" y="2924944"/>
            <a:chExt cx="3248744" cy="720080"/>
          </a:xfrm>
        </p:grpSpPr>
        <p:sp>
          <p:nvSpPr>
            <p:cNvPr id="2" name="Rounded Rectangle 1">
              <a:hlinkClick r:id="rId4" action="ppaction://hlinksldjump"/>
            </p:cNvPr>
            <p:cNvSpPr/>
            <p:nvPr/>
          </p:nvSpPr>
          <p:spPr>
            <a:xfrm>
              <a:off x="3284240" y="2924944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" name="TextBox 2">
              <a:hlinkClick r:id="rId4" action="ppaction://hlinksldjump"/>
            </p:cNvPr>
            <p:cNvSpPr txBox="1"/>
            <p:nvPr/>
          </p:nvSpPr>
          <p:spPr>
            <a:xfrm>
              <a:off x="3284240" y="2996952"/>
              <a:ext cx="3248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CORRER PARA AUMENTAR A CIRCULAÇÃO SANGUÍNEA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84240" y="4437112"/>
            <a:ext cx="3168352" cy="720080"/>
            <a:chOff x="3284240" y="3889501"/>
            <a:chExt cx="3168352" cy="720080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3284240" y="3889501"/>
              <a:ext cx="3168352" cy="7200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hlinkClick r:id="rId4" action="ppaction://hlinksldjump"/>
            </p:cNvPr>
            <p:cNvSpPr txBox="1"/>
            <p:nvPr/>
          </p:nvSpPr>
          <p:spPr>
            <a:xfrm>
              <a:off x="3396444" y="4080264"/>
              <a:ext cx="2943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BEBER MUITA ÁGUA</a:t>
              </a:r>
              <a:endParaRPr lang="pt-PT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3129369" y="5580529"/>
            <a:ext cx="352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SENTAR-ME E COLOCAR A 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CABEÇA ENTRE AS PERNAS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77" y="3429000"/>
            <a:ext cx="1822800" cy="27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3755</TotalTime>
  <Words>758</Words>
  <Application>Microsoft Office PowerPoint</Application>
  <PresentationFormat>On-screen Show (4:3)</PresentationFormat>
  <Paragraphs>223</Paragraphs>
  <Slides>84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Os Doutores Palhaços  chegam ao Hospital </vt:lpstr>
      <vt:lpstr>PowerPoint Presentation</vt:lpstr>
      <vt:lpstr>AS URGÊNCIAS</vt:lpstr>
      <vt:lpstr>Se uma pessoa tiver a roupa a arder deve começar por se deitar no chão e rebolar.</vt:lpstr>
      <vt:lpstr>Vais a passear na rua e um cão vadio  corre atrás de ti até que te morde.  O que deves fazer?</vt:lpstr>
      <vt:lpstr>O que deve fazer uma pessoa  que tem uma doença  respiratória contagiosa?</vt:lpstr>
      <vt:lpstr>O que podes fazer a uma queimadura?</vt:lpstr>
      <vt:lpstr>O meu melhor amigo é alérgico a  picadas de abelha e suspeito que  uma o picou. Por isso...</vt:lpstr>
      <vt:lpstr>Se começar a sentir suores frios e falta de  força devo estar prestes a desmaiar.  O que devo fazer?</vt:lpstr>
      <vt:lpstr>Se vires alguém com uma  hemorragia externa...</vt:lpstr>
      <vt:lpstr>Num dia de Verão entre as 11h  e as 16h horas devo...</vt:lpstr>
      <vt:lpstr>É muito importante ter açúcar  numa mala de primeiros socorros.</vt:lpstr>
      <vt:lpstr>A UNIDADE DE CARDIOLOGIA</vt:lpstr>
      <vt:lpstr>O stress está associado a  que tipo de doença?</vt:lpstr>
      <vt:lpstr>Gargalhar pode evitar  a doença cardiovascular  (doença do coração).</vt:lpstr>
      <vt:lpstr>Que fator interfere mais na saúde?</vt:lpstr>
      <vt:lpstr>Os leucócitos também são denominados  por glóbulos brancos. </vt:lpstr>
      <vt:lpstr>As plaquetas: </vt:lpstr>
      <vt:lpstr>O plasma é maioritariamente constituído por: </vt:lpstr>
      <vt:lpstr>Qual destas NÃO é uma função  do sangue? </vt:lpstr>
      <vt:lpstr>O ritmo cardiaco consiste em: </vt:lpstr>
      <vt:lpstr>A UNIDADE DE GASTRENTEROLOGIA</vt:lpstr>
      <vt:lpstr>O que acontece durante  a digestão?</vt:lpstr>
      <vt:lpstr>No processo de absorção há passagem dos nutrientes do sistema digestivo para o sangue e linfa. </vt:lpstr>
      <vt:lpstr>A vesicula biliar faz parte do esófago. </vt:lpstr>
      <vt:lpstr>A PEDIATRIA</vt:lpstr>
      <vt:lpstr>O meu irmão colocou um feijão  dentro do nariz e estamos sozinhos  em casa. O que fazer?</vt:lpstr>
      <vt:lpstr>Os antibióticos tanto podem matar como  inativar os microrganismos e, neste caso, é o sistema imunitário que os elimina.</vt:lpstr>
      <vt:lpstr>As vacinas atuam...</vt:lpstr>
      <vt:lpstr>Uma posição incorreta na  sala de aula pode provocar:</vt:lpstr>
      <vt:lpstr>Tenho uma micose.  Isto significa que:</vt:lpstr>
      <vt:lpstr>CONSULTAS EXTERNAS</vt:lpstr>
      <vt:lpstr>O que é a persistência retiniana?</vt:lpstr>
      <vt:lpstr>O que significa a sigla ADN?</vt:lpstr>
      <vt:lpstr>O que significa “patogénico”?</vt:lpstr>
      <vt:lpstr>Onde se encontra a Ansa de Henle? </vt:lpstr>
      <vt:lpstr>Define esfigmomanómetro:</vt:lpstr>
      <vt:lpstr>Considera-se que a saúde está  associada a três fatores:</vt:lpstr>
      <vt:lpstr>Os rins têm a forma de: </vt:lpstr>
      <vt:lpstr>Qual deste grupo de fatores NÃO  é indíce do estado de saúde de  uma população? </vt:lpstr>
      <vt:lpstr>Qual destas medidas NÃO é uma ação  promotora de saúde? </vt:lpstr>
      <vt:lpstr>PowerPoint Presentation</vt:lpstr>
      <vt:lpstr>PowerPoint Presentation</vt:lpstr>
      <vt:lpstr>Ups, resposta errada</vt:lpstr>
      <vt:lpstr>CORRETO! A resposta é mesmo verdadeira! Bom começo! Rebola-te e festeja!</vt:lpstr>
      <vt:lpstr>CERTO! Com sorte, o teu amigo pode ainda vir  a ser jogador profissional</vt:lpstr>
      <vt:lpstr>BOA! Tão depressa não deve querer  comer feijoada...</vt:lpstr>
      <vt:lpstr>CORRETO! Para a próxima traz uma saqueta de  comida de cão contigo!!</vt:lpstr>
      <vt:lpstr>ACERTASTE! Aproveita e enrola uma sandes!</vt:lpstr>
      <vt:lpstr>BOA! Cuidado com as colmeias!</vt:lpstr>
      <vt:lpstr>RESPOSTA CERTA! Estás imparável!</vt:lpstr>
      <vt:lpstr>CORRETO! E usa protetor solar!</vt:lpstr>
      <vt:lpstr>SIM! Coleciona pacotes de açucar!</vt:lpstr>
      <vt:lpstr>ACERTASTE! Bombeia aí a tua sabedoria!</vt:lpstr>
      <vt:lpstr>CORRETO! Já gargalhaste hoje?</vt:lpstr>
      <vt:lpstr>YUPIIII! Tira um momento para  te congratulares!</vt:lpstr>
      <vt:lpstr>CORRETO! UM APLAUSO! MERECES!</vt:lpstr>
      <vt:lpstr>CERTÍSSIMO! ESTÁS COM APETITE DE VENCEDOR</vt:lpstr>
      <vt:lpstr>EXCELENTE! Estás imune à derrota!</vt:lpstr>
      <vt:lpstr>DANÇA DA VITÓRIA!</vt:lpstr>
      <vt:lpstr>WE ARE THE  CHAMPIONS!</vt:lpstr>
      <vt:lpstr>RIGHT! Achas que estás bem sentado?</vt:lpstr>
      <vt:lpstr>ENA! ESTOU IMPRESSIONADO!</vt:lpstr>
      <vt:lpstr>ESTÁS EM ALTA!</vt:lpstr>
      <vt:lpstr>A tua persistência  compensou!</vt:lpstr>
      <vt:lpstr>CORRETO! És um pato génio!</vt:lpstr>
      <vt:lpstr>ADN DE  CAMPEÃO!</vt:lpstr>
      <vt:lpstr>CERTO! Mentalmente forte!</vt:lpstr>
      <vt:lpstr>ACERTASTE! Podes tirar a máscara e pular livremente!</vt:lpstr>
      <vt:lpstr>GRANDE PLACAGEM! Em cheio na resposta!</vt:lpstr>
      <vt:lpstr>EXCELENTE! É uma inspiração ver-te jogar!</vt:lpstr>
      <vt:lpstr>BOA! Assim se constitui uma vitória!</vt:lpstr>
      <vt:lpstr>EHEHEHE! Estás a transportar-te para o Prémio!</vt:lpstr>
      <vt:lpstr>EM CHEIO! Consegues apontar para os teus rins? </vt:lpstr>
      <vt:lpstr>PARECES UMA ESPONJA! Absorves muita sabedoria! </vt:lpstr>
      <vt:lpstr>“ANSAOSO” PELO RESULTADO? Está certíssimo! </vt:lpstr>
      <vt:lpstr>CHEIRAS AS MENTIRAS  AO LONGE! BOA!  </vt:lpstr>
      <vt:lpstr>CERTO!  Dedica-te às alfaces e palitos de cenoura! </vt:lpstr>
      <vt:lpstr>AFIRMATIVO! Podes prosseguir sem cortes!</vt:lpstr>
      <vt:lpstr>IMPRESSIONANTE! Esta era complicada!</vt:lpstr>
      <vt:lpstr>ACELERASTE-NOS O  CORAÇÃO! BOA!</vt:lpstr>
      <vt:lpstr>ESTAVAS COM ATENÇÃO! ESTÁ QUASE!! YUPIII!</vt:lpstr>
      <vt:lpstr>QUE BOM! PRONTO PARA A ÚLTIMA?</vt:lpstr>
      <vt:lpstr>PASSASTE PARA  A FRENTE! Tens todos os fatores a teu favor!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receita um Doutor Palhaço  às crianças hospitalizadas?</dc:title>
  <dc:creator>User</dc:creator>
  <cp:lastModifiedBy>User</cp:lastModifiedBy>
  <cp:revision>968</cp:revision>
  <dcterms:created xsi:type="dcterms:W3CDTF">2016-03-30T13:28:50Z</dcterms:created>
  <dcterms:modified xsi:type="dcterms:W3CDTF">2016-06-22T11:26:31Z</dcterms:modified>
</cp:coreProperties>
</file>